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283" r:id="rId2"/>
    <p:sldId id="298" r:id="rId3"/>
    <p:sldId id="299" r:id="rId4"/>
    <p:sldId id="300" r:id="rId5"/>
    <p:sldId id="301" r:id="rId6"/>
    <p:sldId id="295" r:id="rId7"/>
    <p:sldId id="308" r:id="rId8"/>
    <p:sldId id="302" r:id="rId9"/>
    <p:sldId id="303" r:id="rId10"/>
    <p:sldId id="309" r:id="rId11"/>
    <p:sldId id="310" r:id="rId12"/>
    <p:sldId id="305" r:id="rId13"/>
    <p:sldId id="306" r:id="rId1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9900"/>
    <a:srgbClr val="FF9933"/>
    <a:srgbClr val="660066"/>
    <a:srgbClr val="66FF33"/>
    <a:srgbClr val="FFFF00"/>
    <a:srgbClr val="FF33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2" autoAdjust="0"/>
  </p:normalViewPr>
  <p:slideViewPr>
    <p:cSldViewPr>
      <p:cViewPr varScale="1">
        <p:scale>
          <a:sx n="81" d="100"/>
          <a:sy n="81" d="100"/>
        </p:scale>
        <p:origin x="108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357166"/>
            <a:ext cx="3286148" cy="157163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2214554"/>
            <a:ext cx="3286148" cy="4000528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2824B5-E07F-4E66-8CB8-786D6F57A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084F9F-884E-4C8B-BF84-B7BEC0A22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6FCF11-33AB-4FD2-BCCD-DDB3B70CC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2B93A-169C-4D76-8043-72703D8B78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311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DDD09A-93A3-41DD-BE8B-457AF415B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6BE76E-D91B-4517-96CE-52637F068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D8744D-279C-4139-A871-95C150A0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0419D-FA09-4274-A8AD-82694BB336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399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3214710" cy="1219199"/>
          </a:xfrm>
        </p:spPr>
        <p:txBody>
          <a:bodyPr>
            <a:noAutofit/>
          </a:bodyPr>
          <a:lstStyle>
            <a:lvl1pPr algn="l">
              <a:defRPr sz="2800" b="1" cap="all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71934" y="857232"/>
            <a:ext cx="4857784" cy="4500594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3EE0A2-DCDC-42A3-9122-891EA25C1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54C5FB-0558-4225-AC45-55689DE0E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563919-F84F-4F1E-87FB-092D571BB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E9A52-AE10-463A-B978-55A768584B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6307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2143116"/>
            <a:ext cx="3286148" cy="4143404"/>
          </a:xfrm>
          <a:blipFill dpi="0" rotWithShape="1">
            <a:blip r:embed="rId2">
              <a:alphaModFix amt="44000"/>
            </a:blip>
            <a:srcRect/>
            <a:tile tx="0" ty="0" sx="100000" sy="100000" flip="none" algn="tl"/>
          </a:blipFill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4810" y="571480"/>
            <a:ext cx="4643470" cy="56436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BBE80D8-B9B2-4B55-8E50-715D7CFB3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74EDE0C7-7CF9-496F-9DC2-5A1423E57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134E35B9-CCEB-448C-8CDA-29D4599D7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7BECA-06A8-428C-AB13-F022FA9C86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132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2071678"/>
            <a:ext cx="3286148" cy="571504"/>
          </a:xfrm>
          <a:blipFill dpi="0" rotWithShape="1">
            <a:blip r:embed="rId2">
              <a:alphaModFix amt="27000"/>
            </a:blip>
            <a:srcRect/>
            <a:tile tx="0" ty="0" sx="100000" sy="100000" flip="none" algn="tl"/>
          </a:blip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42844" y="2643181"/>
            <a:ext cx="3286148" cy="3643339"/>
          </a:xfrm>
          <a:blipFill dpi="0" rotWithShape="1">
            <a:blip r:embed="rId2">
              <a:alphaModFix amt="23000"/>
            </a:blip>
            <a:srcRect/>
            <a:tile tx="0" ty="0" sx="100000" sy="100000" flip="none" algn="tl"/>
          </a:blip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14810" y="500042"/>
            <a:ext cx="46434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214810" y="1285860"/>
            <a:ext cx="4643470" cy="50006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519C3CB5-975E-4426-BAA1-BCD19995E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328CD9BB-85E3-4B61-899C-F27DAC1F9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48444FEF-056C-4B66-AA16-B29AFBFCE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1C86D-F5E5-441D-B095-A0065BA768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798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45B688B6-FAFE-4F69-A492-9C8B96D2E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1EBFDE51-8706-4014-AB4C-45207282C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480B0DF9-CDE4-4676-896D-3808D7670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B43C1-0317-4651-B792-31A0B4AACA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2409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B75145C8-35E7-4D55-B374-11A964809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2843743C-CE76-426A-9903-7E4F9B85C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B03E89C3-3BA7-4178-824A-3229A592B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E37B5-8DB8-4D3B-98E3-0E7A6C7E66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900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8B7863-EDEC-4C90-82BB-C2E9B829C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570C19-84A2-4DC8-B164-FD7795CE3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42333F-B75F-499D-92FE-E4351D666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0E4CD-EAE8-4238-A625-EBD44B7142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9623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5" Type="http://schemas.openxmlformats.org/officeDocument/2006/relationships/slideLayout" Target="../slideLayouts/slideLayout5.xml" /><Relationship Id="rId10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1E48A-5B4E-43F3-84C7-495D13777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357188"/>
            <a:ext cx="3286125" cy="157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F43407CA-D694-452F-A516-8D1A3DF36A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143375" y="500063"/>
            <a:ext cx="478631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81DEE3-F2B7-4C20-9526-FADB26C1C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143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1">
                <a:solidFill>
                  <a:srgbClr val="C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E07937-F29A-43A6-84B7-6D277DAFD7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43188" y="6356350"/>
            <a:ext cx="3929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1">
                <a:solidFill>
                  <a:srgbClr val="C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969124-7A2D-4682-822A-AEF16B7270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580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rgbClr val="C00000"/>
                </a:solidFill>
                <a:latin typeface="Calibri" panose="020F0502020204030204" pitchFamily="34" charset="0"/>
              </a:defRPr>
            </a:lvl1pPr>
          </a:lstStyle>
          <a:p>
            <a:fld id="{6B25A17B-ED34-4597-B7C5-8F2399332DF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 spc="3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entury Schoolbook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C00000"/>
          </a:solidFill>
          <a:latin typeface="Century Schoolbook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>
            <a:extLst>
              <a:ext uri="{FF2B5EF4-FFF2-40B4-BE49-F238E27FC236}">
                <a16:creationId xmlns:a16="http://schemas.microsoft.com/office/drawing/2014/main" id="{1A9A761F-1CBD-44CE-B1A3-60001DE4E7D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24300" y="836613"/>
            <a:ext cx="5219700" cy="4802187"/>
          </a:xfrm>
        </p:spPr>
        <p:txBody>
          <a:bodyPr/>
          <a:lstStyle/>
          <a:p>
            <a:pPr eaLnBrk="1" hangingPunct="1"/>
            <a:endParaRPr lang="ru-RU" altLang="ru-RU" sz="3600" i="1">
              <a:solidFill>
                <a:schemeClr val="bg1"/>
              </a:solidFill>
            </a:endParaRPr>
          </a:p>
          <a:p>
            <a:pPr eaLnBrk="1" hangingPunct="1"/>
            <a:endParaRPr lang="ru-RU" altLang="ru-RU" sz="3600" b="0" i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 sz="3600" i="1">
                <a:solidFill>
                  <a:schemeClr val="tx2"/>
                </a:solidFill>
              </a:rPr>
              <a:t>«</a:t>
            </a:r>
            <a:r>
              <a:rPr lang="ru-RU" altLang="ru-RU" sz="3600" i="1">
                <a:solidFill>
                  <a:schemeClr val="tx2"/>
                </a:solidFill>
                <a:latin typeface="Arial" panose="020B0604020202020204" pitchFamily="34" charset="0"/>
              </a:rPr>
              <a:t>Уголовная ответственность</a:t>
            </a:r>
            <a:r>
              <a:rPr lang="ru-RU" altLang="ru-RU" sz="3600" i="1">
                <a:solidFill>
                  <a:schemeClr val="tx2"/>
                </a:solidFill>
              </a:rPr>
              <a:t>»</a:t>
            </a:r>
          </a:p>
          <a:p>
            <a:pPr eaLnBrk="1" hangingPunct="1"/>
            <a:endParaRPr lang="ru-RU" altLang="ru-RU" sz="3600" i="1">
              <a:solidFill>
                <a:srgbClr val="FFFF00"/>
              </a:solidFill>
            </a:endParaRPr>
          </a:p>
          <a:p>
            <a:pPr eaLnBrk="1" hangingPunct="1"/>
            <a:endParaRPr lang="ru-RU" altLang="ru-RU" i="1">
              <a:solidFill>
                <a:schemeClr val="tx1"/>
              </a:solidFill>
            </a:endParaRPr>
          </a:p>
        </p:txBody>
      </p:sp>
      <p:sp>
        <p:nvSpPr>
          <p:cNvPr id="2051" name="Text Box 5">
            <a:extLst>
              <a:ext uri="{FF2B5EF4-FFF2-40B4-BE49-F238E27FC236}">
                <a16:creationId xmlns:a16="http://schemas.microsoft.com/office/drawing/2014/main" id="{D0B057F3-8A22-4411-99B3-3BC87D7D8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620713"/>
            <a:ext cx="3168650" cy="5419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>
                <a:solidFill>
                  <a:schemeClr val="hlink"/>
                </a:solidFill>
                <a:latin typeface="Times New Roman" panose="02020603050405020304" pitchFamily="18" charset="0"/>
              </a:rPr>
              <a:t>Инспектора  ПДН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>
                <a:solidFill>
                  <a:schemeClr val="hlink"/>
                </a:solidFill>
                <a:latin typeface="Times New Roman" panose="02020603050405020304" pitchFamily="18" charset="0"/>
              </a:rPr>
              <a:t>ОМ №2 «Вишневский» УВД по г. Казани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старший лейтенант милиции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ГалимоваЭндже Завдатовна</a:t>
            </a:r>
            <a:endParaRPr lang="ru-RU" altLang="ru-RU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капитан милиции Краснова Инара Хаматовна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ru-RU" altLang="ru-RU" sz="1800" b="1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>
                <a:solidFill>
                  <a:schemeClr val="hlink"/>
                </a:solidFill>
                <a:latin typeface="Arial" panose="020B0604020202020204" pitchFamily="34" charset="0"/>
              </a:rPr>
              <a:t>Заместитель директора по ВР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Николаева Аида Рашидовна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>
            <a:extLst>
              <a:ext uri="{FF2B5EF4-FFF2-40B4-BE49-F238E27FC236}">
                <a16:creationId xmlns:a16="http://schemas.microsoft.com/office/drawing/2014/main" id="{578C5D84-64AF-4B01-8EE3-10D44304C3F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067175" y="1052513"/>
            <a:ext cx="4826000" cy="4968875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4000" b="1">
                <a:solidFill>
                  <a:schemeClr val="hlink"/>
                </a:solidFill>
              </a:rPr>
              <a:t>«Ничто так плохо не знаем, как должны знать: закон</a:t>
            </a:r>
            <a:r>
              <a:rPr lang="ru-RU" altLang="ru-RU" sz="4000">
                <a:solidFill>
                  <a:schemeClr val="hlink"/>
                </a:solidFill>
              </a:rPr>
              <a:t> </a:t>
            </a:r>
            <a:r>
              <a:rPr lang="ru-RU" altLang="ru-RU" sz="4000" b="1">
                <a:solidFill>
                  <a:schemeClr val="hlink"/>
                </a:solidFill>
              </a:rPr>
              <a:t>».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b="1"/>
              <a:t>	</a:t>
            </a:r>
            <a:r>
              <a:rPr lang="ru-RU" altLang="ru-RU" sz="2800" b="1"/>
              <a:t>Оноре де Бальзак</a:t>
            </a:r>
            <a:r>
              <a:rPr lang="ru-RU" altLang="ru-RU" sz="2800"/>
              <a:t> </a:t>
            </a:r>
          </a:p>
        </p:txBody>
      </p:sp>
      <p:pic>
        <p:nvPicPr>
          <p:cNvPr id="3075" name="Picture 5">
            <a:extLst>
              <a:ext uri="{FF2B5EF4-FFF2-40B4-BE49-F238E27FC236}">
                <a16:creationId xmlns:a16="http://schemas.microsoft.com/office/drawing/2014/main" id="{3D5B36DC-0CF9-45A7-B594-98C451FB0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2547937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444864FA-C192-4695-AF5A-EC916CC3DF0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404813"/>
            <a:ext cx="2881313" cy="129540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Задачи уголовного кодекса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3DA081B9-3DBB-46BD-A299-2591C34D589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211638" y="333375"/>
            <a:ext cx="4681537" cy="611822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800" b="1"/>
              <a:t>- </a:t>
            </a:r>
            <a:r>
              <a:rPr lang="ru-RU" altLang="ru-RU" sz="2800"/>
              <a:t>охрана прав и свобод человека и гражданина, собственности, общественного порядка и общественной безопасности, окружающей среды, конституционного  строя РФ от преступных посягательств, обеспечение мира и безопасности, а так же предупреждение безопасности.</a:t>
            </a:r>
          </a:p>
        </p:txBody>
      </p:sp>
      <p:pic>
        <p:nvPicPr>
          <p:cNvPr id="4100" name="Picture 5">
            <a:extLst>
              <a:ext uri="{FF2B5EF4-FFF2-40B4-BE49-F238E27FC236}">
                <a16:creationId xmlns:a16="http://schemas.microsoft.com/office/drawing/2014/main" id="{EAE8525C-3BB4-44F5-BEF3-5038A5073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2547937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25AC85F0-E981-4325-A02A-176675300126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79388" y="620713"/>
            <a:ext cx="3313112" cy="9366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Преступление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6CCD49BC-B67A-4CAF-94DC-121FFFCE5A94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995738" y="549275"/>
            <a:ext cx="4968875" cy="597535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b="1"/>
              <a:t>Преступлением признается виновно совершенное общественно опасное деяние, запрещенное уголовным кодексом.</a:t>
            </a:r>
          </a:p>
          <a:p>
            <a:pPr marL="0" indent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1600"/>
              <a:t>В зависимости от характера степени общественной безопасности деяния, преступления подразделяются на: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1600" b="1"/>
              <a:t>-преступлениями  небольшой тяжести </a:t>
            </a:r>
            <a:r>
              <a:rPr lang="ru-RU" altLang="ru-RU" sz="1600"/>
              <a:t>признаются умышленные и неосторожные деяния, о совершение которых максимальное наказание, предусмотренное УК; 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1600"/>
              <a:t>-</a:t>
            </a:r>
            <a:r>
              <a:rPr lang="ru-RU" altLang="ru-RU" sz="1600" b="1"/>
              <a:t>преступления средней тяжести</a:t>
            </a:r>
            <a:r>
              <a:rPr lang="ru-RU" altLang="ru-RU" sz="1600"/>
              <a:t> признаются умышленные и неосторожные деяния, за совершение которых максимальное наказание, предусмотренное УК;</a:t>
            </a:r>
          </a:p>
          <a:p>
            <a:pPr marL="0" indent="0" eaLnBrk="1" hangingPunct="1">
              <a:lnSpc>
                <a:spcPct val="80000"/>
              </a:lnSpc>
              <a:buFontTx/>
              <a:buChar char="-"/>
            </a:pPr>
            <a:r>
              <a:rPr lang="ru-RU" altLang="ru-RU" sz="1600" b="1"/>
              <a:t>тяжкие преступлениями</a:t>
            </a:r>
            <a:r>
              <a:rPr lang="ru-RU" altLang="ru-RU" sz="1600"/>
              <a:t> признаются умышленные деяния, за совершение которых максимальное наказание, предусмотренное УК;</a:t>
            </a:r>
          </a:p>
          <a:p>
            <a:pPr marL="0" indent="0" eaLnBrk="1" hangingPunct="1">
              <a:lnSpc>
                <a:spcPct val="80000"/>
              </a:lnSpc>
              <a:buFontTx/>
              <a:buChar char="-"/>
            </a:pPr>
            <a:r>
              <a:rPr lang="ru-RU" altLang="ru-RU" sz="1600" b="1"/>
              <a:t>особо тяжкими</a:t>
            </a:r>
            <a:r>
              <a:rPr lang="ru-RU" altLang="ru-RU" sz="1600"/>
              <a:t> преступлениями признаются умышленные деяния, за совершение которых УК предусмотрено наказание в виде лишения свободы на срок свыше 10 лет или более строгое. </a:t>
            </a:r>
          </a:p>
        </p:txBody>
      </p:sp>
      <p:pic>
        <p:nvPicPr>
          <p:cNvPr id="5124" name="Picture 5">
            <a:extLst>
              <a:ext uri="{FF2B5EF4-FFF2-40B4-BE49-F238E27FC236}">
                <a16:creationId xmlns:a16="http://schemas.microsoft.com/office/drawing/2014/main" id="{FE83E97E-A9DB-43C5-90C9-A63F039C9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2547937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70DC07D5-F19C-4F91-BCBF-DB9036A26B7E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8913"/>
            <a:ext cx="3635375" cy="23034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9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Лица,  подлежащие уголовной ответственности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7791A74E-B09B-4628-8CA9-354D27C9C9B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995738" y="549275"/>
            <a:ext cx="4968875" cy="597535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/>
              <a:t>Уголовной ответственности подлежит лицо только вменяемое физическое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/>
              <a:t>лицо достигшее возраста, установленного УК РФ. 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/>
          </a:p>
        </p:txBody>
      </p:sp>
      <p:pic>
        <p:nvPicPr>
          <p:cNvPr id="17411" name="Picture 7" descr="E:\Рисунки gif\Дети\CHLD305.jpg">
            <a:extLst>
              <a:ext uri="{FF2B5EF4-FFF2-40B4-BE49-F238E27FC236}">
                <a16:creationId xmlns:a16="http://schemas.microsoft.com/office/drawing/2014/main" id="{646280A8-1DF6-48F1-9B57-87201DFAC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08275"/>
            <a:ext cx="3073400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EAA0BFCB-1261-4443-A93D-D7E2EB261CA2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492375"/>
            <a:ext cx="3997325" cy="79375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Ст. 20 Возраст с которого наступает уголовная ответственность.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7717CB14-3181-4E5F-A1EE-CCA79DA6A82A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643438" y="1125538"/>
            <a:ext cx="4105275" cy="489585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ru-RU" altLang="ru-RU" sz="1800" b="1">
                <a:solidFill>
                  <a:schemeClr val="accent2"/>
                </a:solidFill>
              </a:rPr>
              <a:t>ч. 1 Уголовной ответственности подлежит лицо, достигшее ко времени совершения преступления 16 летнего возраста.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1800" b="1">
                <a:solidFill>
                  <a:schemeClr val="accent2"/>
                </a:solidFill>
              </a:rPr>
              <a:t>ч.2 Лица достигшие ко времени совершения преступления 14 летнего возраста, подлежат уголовной ответственности 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1800" b="1">
                <a:solidFill>
                  <a:schemeClr val="accent2"/>
                </a:solidFill>
              </a:rPr>
              <a:t>за убийство, умышленное причинение тяжкого вреда здоровью, похищение человека, грабеж,  вымогательство, кража, изнасилование, неправомерное завладение автомобилем или иным транспортным средством 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1800" b="1">
                <a:solidFill>
                  <a:schemeClr val="accent2"/>
                </a:solidFill>
              </a:rPr>
              <a:t>без цели хищения,  террористический акт.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A6B1DB8F-20A1-4F36-8C5C-FF8ED68A8B8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79388" y="260350"/>
            <a:ext cx="5256212" cy="20605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>
              <a:defRPr/>
            </a:pPr>
            <a:r>
              <a:rPr lang="ru-RU" sz="3200">
                <a:solidFill>
                  <a:schemeClr val="tx1"/>
                </a:solidFill>
                <a:effectLst/>
              </a:rPr>
              <a:t>Уголовная ответственность несовершеннолетних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C5DF48F-BB7B-4D7B-966F-82ABA7864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40200" y="1916113"/>
            <a:ext cx="4786313" cy="57150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/>
              <a:t>Несовершеннолетним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признаются лица,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которым ко времени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совершения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преступления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исполнилось 14, но не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/>
              <a:t>исполнилось 18 лет</a:t>
            </a:r>
          </a:p>
        </p:txBody>
      </p:sp>
      <p:pic>
        <p:nvPicPr>
          <p:cNvPr id="16387" name="Picture 7" descr="doll59">
            <a:extLst>
              <a:ext uri="{FF2B5EF4-FFF2-40B4-BE49-F238E27FC236}">
                <a16:creationId xmlns:a16="http://schemas.microsoft.com/office/drawing/2014/main" id="{3B8D8FF2-7E82-463A-8EB1-0F4EF264C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492375"/>
            <a:ext cx="11588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>
            <a:extLst>
              <a:ext uri="{FF2B5EF4-FFF2-40B4-BE49-F238E27FC236}">
                <a16:creationId xmlns:a16="http://schemas.microsoft.com/office/drawing/2014/main" id="{E741202A-82CC-46BB-86DF-81F3B46C5B78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175125" y="593725"/>
            <a:ext cx="4968875" cy="6264275"/>
          </a:xfrm>
        </p:spPr>
        <p:txBody>
          <a:bodyPr/>
          <a:lstStyle/>
          <a:p>
            <a:pPr marL="609600" indent="-609600" algn="ctr" eaLnBrk="1" hangingPunct="1">
              <a:buFont typeface="Arial" panose="020B0604020202020204" pitchFamily="34" charset="0"/>
              <a:buNone/>
            </a:pPr>
            <a:r>
              <a:rPr lang="ru-RU" altLang="ru-RU" b="1">
                <a:solidFill>
                  <a:schemeClr val="hlink"/>
                </a:solidFill>
              </a:rPr>
              <a:t>Статья 88 УК РФ.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Штраф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Лишение права заниматься определенной деятельностью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Обязательные работы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Исправительные работы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Арест</a:t>
            </a:r>
          </a:p>
          <a:p>
            <a:pPr marL="609600" indent="-609600" eaLnBrk="1" hangingPunct="1">
              <a:buFont typeface="Arial" panose="020B0604020202020204" pitchFamily="34" charset="0"/>
              <a:buAutoNum type="arabicPeriod"/>
            </a:pPr>
            <a:r>
              <a:rPr lang="ru-RU" altLang="ru-RU" sz="2500" b="1"/>
              <a:t>Лишение свободы на определенный срок</a:t>
            </a: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A0BFD42E-F351-4F67-AE18-217E18F96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620713"/>
            <a:ext cx="309721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Виды наказаний</a:t>
            </a:r>
          </a:p>
        </p:txBody>
      </p:sp>
      <p:pic>
        <p:nvPicPr>
          <p:cNvPr id="9220" name="Picture 5">
            <a:extLst>
              <a:ext uri="{FF2B5EF4-FFF2-40B4-BE49-F238E27FC236}">
                <a16:creationId xmlns:a16="http://schemas.microsoft.com/office/drawing/2014/main" id="{C554E4B5-BF6E-4375-8C47-53CED5A3A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2547937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  <p:bldP spid="30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>
            <a:extLst>
              <a:ext uri="{FF2B5EF4-FFF2-40B4-BE49-F238E27FC236}">
                <a16:creationId xmlns:a16="http://schemas.microsoft.com/office/drawing/2014/main" id="{4E6579A3-065D-46F7-887C-2D7577748951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995738" y="333375"/>
            <a:ext cx="4968875" cy="62642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sz="2400" b="1">
              <a:solidFill>
                <a:schemeClr val="hlink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 105. Убийство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Ст.110. Доведение до самоубийства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 111. Умышленное причинение тяжкого вреда здоровью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Ст.112. Умышленное причинение средней тяжести вреда здоровью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Ст.115. Умышленное причинение легкого вреда здоровью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400" b="1">
                <a:solidFill>
                  <a:schemeClr val="hlink"/>
                </a:solidFill>
              </a:rPr>
              <a:t>Ст.116. Побои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sz="2400" b="1">
              <a:solidFill>
                <a:schemeClr val="hlink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b="1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b="1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6E61353B-1E61-43AD-8612-6240E1EC3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0350"/>
            <a:ext cx="34925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Преступления против личности</a:t>
            </a:r>
          </a:p>
        </p:txBody>
      </p:sp>
      <p:pic>
        <p:nvPicPr>
          <p:cNvPr id="10244" name="Picture 8" descr="GNGST020">
            <a:extLst>
              <a:ext uri="{FF2B5EF4-FFF2-40B4-BE49-F238E27FC236}">
                <a16:creationId xmlns:a16="http://schemas.microsoft.com/office/drawing/2014/main" id="{0D15F2E6-B6B2-4925-95D4-DDC7FA764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060575"/>
            <a:ext cx="2786062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  <p:bldP spid="30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105EC9A-5AA1-4B53-816F-56918777FE1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404813"/>
            <a:ext cx="3816350" cy="1427162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200">
                <a:effectLst/>
              </a:rPr>
              <a:t>Преступления против собственности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D1DE7C0-AEA1-499B-BBD7-9F1505A9E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43375" y="333375"/>
            <a:ext cx="4786313" cy="58816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/>
              <a:t>Кража, то есть тайное хищение чужого имущества (ст. 158)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Мошенничество, то есть хищение чужого имущества или приобретение права на чужие имущество путем обмана или злоупотребления доверием.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/>
              <a:t>      (ст. 159)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Разбой,  то есть. Нападение в целях хищения чужого имущества, совершенное с применением насилия, опасного для жизни или здоровья, либо с угрозой применения такого насилия. (ст. 162)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Вымогательство, то есть требование передачи чужого имущества или права на имущество или совершения других действий имущественного характера под угрозой применения насилия (ст. 163)</a:t>
            </a:r>
          </a:p>
          <a:p>
            <a:pPr>
              <a:lnSpc>
                <a:spcPct val="80000"/>
              </a:lnSpc>
            </a:pPr>
            <a:endParaRPr lang="ru-RU" altLang="ru-RU" sz="2000"/>
          </a:p>
          <a:p>
            <a:pPr>
              <a:lnSpc>
                <a:spcPct val="80000"/>
              </a:lnSpc>
            </a:pPr>
            <a:endParaRPr lang="ru-RU" altLang="ru-RU" sz="2000"/>
          </a:p>
        </p:txBody>
      </p:sp>
      <p:pic>
        <p:nvPicPr>
          <p:cNvPr id="2" name="Picture 5" descr="29r3">
            <a:extLst>
              <a:ext uri="{FF2B5EF4-FFF2-40B4-BE49-F238E27FC236}">
                <a16:creationId xmlns:a16="http://schemas.microsoft.com/office/drawing/2014/main" id="{792210C7-6570-414F-9C29-AF2594B448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997200"/>
            <a:ext cx="2009775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8D408E2-537B-481E-B88E-8106DDDCA47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260350"/>
            <a:ext cx="3816350" cy="15716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200">
                <a:effectLst/>
              </a:rPr>
              <a:t>Преступления против собственности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5FA8F833-21D9-4F10-9B6C-FD3C880A4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43375" y="333375"/>
            <a:ext cx="4786313" cy="58816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/>
              <a:t>Грабеж, то есть открытое хищение чужого имущества (ст. 161)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Угон, то есть неправомерное завладение автомобилем или иным транспортным средством без цели хищения (ст.166)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Умышленное уничтожение или повреждение имущества (ст.167)</a:t>
            </a:r>
          </a:p>
        </p:txBody>
      </p:sp>
      <p:pic>
        <p:nvPicPr>
          <p:cNvPr id="11267" name="Picture 5" descr="29r3">
            <a:extLst>
              <a:ext uri="{FF2B5EF4-FFF2-40B4-BE49-F238E27FC236}">
                <a16:creationId xmlns:a16="http://schemas.microsoft.com/office/drawing/2014/main" id="{39505710-B94B-4E0E-90FF-A16B4DF8F5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997200"/>
            <a:ext cx="2009775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>
            <a:extLst>
              <a:ext uri="{FF2B5EF4-FFF2-40B4-BE49-F238E27FC236}">
                <a16:creationId xmlns:a16="http://schemas.microsoft.com/office/drawing/2014/main" id="{C5B885AC-32B7-4712-8613-C68CAF0671C3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995738" y="260350"/>
            <a:ext cx="4968875" cy="5976938"/>
          </a:xfrm>
        </p:spPr>
        <p:txBody>
          <a:bodyPr/>
          <a:lstStyle/>
          <a:p>
            <a:pPr marL="228600" indent="-228600" algn="ctr" eaLnBrk="1" hangingPunct="1">
              <a:buFont typeface="Arial" panose="020B0604020202020204" pitchFamily="34" charset="0"/>
              <a:buNone/>
            </a:pPr>
            <a:r>
              <a:rPr lang="ru-RU" altLang="ru-RU" sz="1800"/>
              <a:t>Ст. 205 УК РФ </a:t>
            </a:r>
            <a:r>
              <a:rPr lang="ru-RU" altLang="ru-RU" sz="1800" b="1"/>
              <a:t>Террористический акт</a:t>
            </a:r>
            <a:r>
              <a:rPr lang="ru-RU" altLang="ru-RU" sz="1800"/>
              <a:t>, то есть совершение взрыва, поджога, или иных действий устрашающих население и создающих опасность гибели человека, причинение значительного имущественного ущерба либо наступления иных тяжких последствий, в целях воздействия на принятие решения органами власти, а так же угроза совершения указанных действий в тех же целях. </a:t>
            </a:r>
          </a:p>
          <a:p>
            <a:pPr marL="228600" indent="-228600" algn="ctr" eaLnBrk="1" hangingPunct="1">
              <a:buFont typeface="Arial" panose="020B0604020202020204" pitchFamily="34" charset="0"/>
              <a:buNone/>
            </a:pPr>
            <a:r>
              <a:rPr lang="ru-RU" altLang="ru-RU" sz="1800"/>
              <a:t>Ст. 207 УК РФ </a:t>
            </a:r>
            <a:r>
              <a:rPr lang="ru-RU" altLang="ru-RU" sz="1800" b="1"/>
              <a:t>Заведомо ложное сообщение об акте терроризма</a:t>
            </a:r>
          </a:p>
          <a:p>
            <a:pPr marL="228600" indent="-228600" algn="ctr" eaLnBrk="1" hangingPunct="1">
              <a:buFont typeface="Arial" panose="020B0604020202020204" pitchFamily="34" charset="0"/>
              <a:buNone/>
            </a:pPr>
            <a:r>
              <a:rPr lang="ru-RU" altLang="ru-RU" sz="1800"/>
              <a:t>Заведомо ложное сообщение о готовящихся взрыве, поджоге или иных действиях, создающих опасность гибели людей, причинения значительного имущественного ущерба либо наступления иных общественно опасных последствий.</a:t>
            </a:r>
          </a:p>
          <a:p>
            <a:pPr marL="228600" indent="-228600" algn="ctr" eaLnBrk="1" hangingPunct="1">
              <a:buFont typeface="Arial" panose="020B0604020202020204" pitchFamily="34" charset="0"/>
              <a:buNone/>
            </a:pPr>
            <a:endParaRPr lang="ru-RU" altLang="ru-RU" sz="1800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D562D18D-9EE5-4B51-A4BC-2092D7945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188913"/>
            <a:ext cx="396081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Преступления против общественной безопасности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>
            <a:extLst>
              <a:ext uri="{FF2B5EF4-FFF2-40B4-BE49-F238E27FC236}">
                <a16:creationId xmlns:a16="http://schemas.microsoft.com/office/drawing/2014/main" id="{EA6C0BF4-7663-4595-BF43-A32BDF4D853C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00563" y="836613"/>
            <a:ext cx="3959225" cy="5545137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sz="3600" b="1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3600" b="1"/>
              <a:t> СПАСИБО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3600" b="1"/>
              <a:t>всем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3600" b="1"/>
              <a:t>за внимание</a:t>
            </a:r>
            <a:endParaRPr lang="ru-RU" altLang="ru-RU" sz="2000" b="1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</p:bldLst>
  </p:timing>
</p:sld>
</file>

<file path=ppt/theme/theme1.xml><?xml version="1.0" encoding="utf-8"?>
<a:theme xmlns:a="http://schemas.openxmlformats.org/drawingml/2006/main" name="Notebook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Notebook</Template>
  <TotalTime>965</TotalTime>
  <Words>615</Words>
  <Application>Microsoft Office PowerPoint</Application>
  <PresentationFormat>Экран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Notebook</vt:lpstr>
      <vt:lpstr>Презентация PowerPoint</vt:lpstr>
      <vt:lpstr>Презентация PowerPoint</vt:lpstr>
      <vt:lpstr>Задачи уголовного кодекса</vt:lpstr>
      <vt:lpstr>Преступление</vt:lpstr>
      <vt:lpstr>Лица,  подлежащие уголовной ответственности</vt:lpstr>
      <vt:lpstr>Ст. 20 Возраст с которого наступает уголовная ответственность.</vt:lpstr>
      <vt:lpstr>Уголовная ответственность несовершеннолетних</vt:lpstr>
      <vt:lpstr>Презентация PowerPoint</vt:lpstr>
      <vt:lpstr>Презентация PowerPoint</vt:lpstr>
      <vt:lpstr>Преступления против собственности</vt:lpstr>
      <vt:lpstr>Преступления против собственности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MICHAEL</dc:creator>
  <cp:lastModifiedBy>Неизвестный пользователь</cp:lastModifiedBy>
  <cp:revision>41</cp:revision>
  <dcterms:created xsi:type="dcterms:W3CDTF">2008-09-09T12:59:36Z</dcterms:created>
  <dcterms:modified xsi:type="dcterms:W3CDTF">2020-05-27T08:26:43Z</dcterms:modified>
</cp:coreProperties>
</file>